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258" r:id="rId6"/>
    <p:sldId id="295" r:id="rId7"/>
    <p:sldId id="377" r:id="rId8"/>
    <p:sldId id="376" r:id="rId9"/>
    <p:sldId id="319" r:id="rId10"/>
    <p:sldId id="320" r:id="rId11"/>
    <p:sldId id="321" r:id="rId12"/>
    <p:sldId id="322" r:id="rId13"/>
    <p:sldId id="323" r:id="rId14"/>
    <p:sldId id="324" r:id="rId15"/>
    <p:sldId id="297" r:id="rId16"/>
    <p:sldId id="325" r:id="rId17"/>
    <p:sldId id="379" r:id="rId18"/>
    <p:sldId id="378" r:id="rId19"/>
    <p:sldId id="326" r:id="rId20"/>
    <p:sldId id="327" r:id="rId21"/>
    <p:sldId id="328" r:id="rId22"/>
    <p:sldId id="329" r:id="rId23"/>
    <p:sldId id="331" r:id="rId24"/>
    <p:sldId id="332" r:id="rId25"/>
    <p:sldId id="333" r:id="rId26"/>
    <p:sldId id="335" r:id="rId27"/>
    <p:sldId id="334" r:id="rId28"/>
    <p:sldId id="337" r:id="rId29"/>
    <p:sldId id="338" r:id="rId30"/>
    <p:sldId id="340" r:id="rId31"/>
    <p:sldId id="339" r:id="rId32"/>
    <p:sldId id="342" r:id="rId33"/>
    <p:sldId id="341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60" r:id="rId43"/>
    <p:sldId id="351" r:id="rId44"/>
    <p:sldId id="352" r:id="rId45"/>
    <p:sldId id="353" r:id="rId46"/>
    <p:sldId id="354" r:id="rId47"/>
    <p:sldId id="356" r:id="rId48"/>
    <p:sldId id="357" r:id="rId49"/>
    <p:sldId id="358" r:id="rId50"/>
    <p:sldId id="359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70" r:id="rId60"/>
    <p:sldId id="369" r:id="rId61"/>
    <p:sldId id="371" r:id="rId62"/>
    <p:sldId id="372" r:id="rId63"/>
    <p:sldId id="373" r:id="rId64"/>
    <p:sldId id="375" r:id="rId65"/>
    <p:sldId id="374" r:id="rId66"/>
    <p:sldId id="282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AC00"/>
    <a:srgbClr val="FFC000"/>
    <a:srgbClr val="4E7374"/>
    <a:srgbClr val="B5C2BB"/>
    <a:srgbClr val="141E2B"/>
    <a:srgbClr val="A0DDD5"/>
    <a:srgbClr val="92C9C3"/>
    <a:srgbClr val="83B3AF"/>
    <a:srgbClr val="719B98"/>
    <a:srgbClr val="5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7730" autoAdjust="0"/>
  </p:normalViewPr>
  <p:slideViewPr>
    <p:cSldViewPr snapToGrid="0">
      <p:cViewPr varScale="1">
        <p:scale>
          <a:sx n="77" d="100"/>
          <a:sy n="77" d="100"/>
        </p:scale>
        <p:origin x="1085" y="72"/>
      </p:cViewPr>
      <p:guideLst>
        <p:guide orient="horz" pos="1960"/>
        <p:guide pos="4122"/>
        <p:guide pos="54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commentAuthors" Target="commentAuthors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0E33-DDA0-4C7B-8AE2-4F60FCE3E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image" Target="../media/image2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6122482" y="43657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08182" y="2070100"/>
            <a:ext cx="5917118" cy="9963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008182" y="3145152"/>
            <a:ext cx="5917118" cy="62697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008182" y="3830634"/>
            <a:ext cx="5917118" cy="482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122988" y="4365625"/>
            <a:ext cx="226695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 userDrawn="1">
            <p:custDataLst>
              <p:tags r:id="rId4"/>
            </p:custDataLst>
          </p:nvPr>
        </p:nvSpPr>
        <p:spPr>
          <a:xfrm>
            <a:off x="6147882" y="42514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14636" y="2127249"/>
            <a:ext cx="4636026" cy="1467537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154738" y="4251325"/>
            <a:ext cx="226060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015038" y="3646488"/>
            <a:ext cx="4635624" cy="5572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flipH="1">
            <a:off x="11481435" y="5893903"/>
            <a:ext cx="637540" cy="911860"/>
            <a:chOff x="17711" y="4560"/>
            <a:chExt cx="1214" cy="1735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9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0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10430510" y="4911725"/>
            <a:ext cx="1468755" cy="1642110"/>
            <a:chOff x="16426" y="7735"/>
            <a:chExt cx="2313" cy="2586"/>
          </a:xfrm>
        </p:grpSpPr>
        <p:pic>
          <p:nvPicPr>
            <p:cNvPr id="27" name="图片 2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6426" y="8628"/>
              <a:ext cx="2313" cy="1693"/>
            </a:xfrm>
            <a:prstGeom prst="rect">
              <a:avLst/>
            </a:prstGeom>
          </p:spPr>
        </p:pic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7937" y="8875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rot="9600000">
              <a:off x="17320" y="8263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8"/>
              </p:custDataLst>
            </p:nvPr>
          </p:nvSpPr>
          <p:spPr>
            <a:xfrm rot="17940000">
              <a:off x="18189" y="8247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 userDrawn="1">
              <p:custDataLst>
                <p:tags r:id="rId9"/>
              </p:custDataLst>
            </p:nvPr>
          </p:nvSpPr>
          <p:spPr>
            <a:xfrm rot="2520000">
              <a:off x="18065" y="7735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0" y="5224145"/>
            <a:ext cx="1468755" cy="1642110"/>
            <a:chOff x="12840" y="10770"/>
            <a:chExt cx="2313" cy="2586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 flipH="1">
              <a:off x="12840" y="11663"/>
              <a:ext cx="2313" cy="1693"/>
            </a:xfrm>
            <a:prstGeom prst="rect">
              <a:avLst/>
            </a:prstGeom>
          </p:spPr>
        </p:pic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5400000" flipH="1">
              <a:off x="13005" y="1191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 userDrawn="1">
              <p:custDataLst>
                <p:tags r:id="rId7"/>
              </p:custDataLst>
            </p:nvPr>
          </p:nvSpPr>
          <p:spPr>
            <a:xfrm rot="9600000" flipH="1">
              <a:off x="13635" y="1129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8"/>
              </p:custDataLst>
            </p:nvPr>
          </p:nvSpPr>
          <p:spPr>
            <a:xfrm rot="17940000" flipH="1">
              <a:off x="13077" y="1128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9"/>
              </p:custDataLst>
            </p:nvPr>
          </p:nvSpPr>
          <p:spPr>
            <a:xfrm rot="2520000" flipH="1">
              <a:off x="13201" y="1077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12115" y="770255"/>
            <a:ext cx="4130675" cy="882015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16560" y="1764030"/>
            <a:ext cx="4126865" cy="409321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 flipH="1">
            <a:off x="85090" y="69215"/>
            <a:ext cx="637540" cy="911860"/>
            <a:chOff x="17711" y="4560"/>
            <a:chExt cx="1214" cy="1735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 userDrawn="1">
              <p:custDataLst>
                <p:tags r:id="rId5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 userDrawn="1">
              <p:custDataLst>
                <p:tags r:id="rId6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 userDrawn="1">
              <p:custDataLst>
                <p:tags r:id="rId7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>
            <p:custDataLst>
              <p:tags r:id="rId8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16" name="等腰三角形 15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0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1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12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0723245" y="5202555"/>
            <a:ext cx="1468755" cy="1642110"/>
            <a:chOff x="10723245" y="5202555"/>
            <a:chExt cx="1468755" cy="1642110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0723245" y="5769610"/>
              <a:ext cx="1468755" cy="107505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 userDrawn="1"/>
          </p:nvGrpSpPr>
          <p:grpSpPr>
            <a:xfrm>
              <a:off x="11290935" y="5202555"/>
              <a:ext cx="771208" cy="1102042"/>
              <a:chOff x="11290935" y="5202555"/>
              <a:chExt cx="771208" cy="1102042"/>
            </a:xfrm>
          </p:grpSpPr>
          <p:sp>
            <p:nvSpPr>
              <p:cNvPr id="19" name="等腰三角形 18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11682730" y="5926455"/>
                <a:ext cx="404495" cy="35179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 userDrawn="1">
                <p:custDataLst>
                  <p:tags r:id="rId7"/>
                </p:custDataLst>
              </p:nvPr>
            </p:nvSpPr>
            <p:spPr>
              <a:xfrm rot="9600000">
                <a:off x="11290935" y="5537835"/>
                <a:ext cx="396240" cy="26352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 userDrawn="1">
                <p:custDataLst>
                  <p:tags r:id="rId8"/>
                </p:custDataLst>
              </p:nvPr>
            </p:nvSpPr>
            <p:spPr>
              <a:xfrm rot="17940000">
                <a:off x="11842750" y="552767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9"/>
                </p:custDataLst>
              </p:nvPr>
            </p:nvSpPr>
            <p:spPr>
              <a:xfrm rot="2520000">
                <a:off x="11764010" y="520255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755" y="237490"/>
            <a:ext cx="11037570" cy="57023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3355" y="3042920"/>
            <a:ext cx="11920220" cy="911860"/>
            <a:chOff x="173355" y="3042920"/>
            <a:chExt cx="11920220" cy="911860"/>
          </a:xfrm>
        </p:grpSpPr>
        <p:grpSp>
          <p:nvGrpSpPr>
            <p:cNvPr id="26" name="组合 25"/>
            <p:cNvGrpSpPr/>
            <p:nvPr userDrawn="1"/>
          </p:nvGrpSpPr>
          <p:grpSpPr>
            <a:xfrm flipH="1">
              <a:off x="11456035" y="3042920"/>
              <a:ext cx="637540" cy="911860"/>
              <a:chOff x="17711" y="4560"/>
              <a:chExt cx="1214" cy="1735"/>
            </a:xfrm>
          </p:grpSpPr>
          <p:sp>
            <p:nvSpPr>
              <p:cNvPr id="22" name="等腰三角形 21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6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7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73355" y="3042920"/>
              <a:ext cx="637540" cy="911860"/>
              <a:chOff x="17711" y="4560"/>
              <a:chExt cx="1214" cy="1735"/>
            </a:xfrm>
          </p:grpSpPr>
          <p:sp>
            <p:nvSpPr>
              <p:cNvPr id="28" name="等腰三角形 27"/>
              <p:cNvSpPr/>
              <p:nvPr userDrawn="1">
                <p:custDataLst>
                  <p:tags r:id="rId8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9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0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1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10723245" y="5769610"/>
            <a:ext cx="1468755" cy="10750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screen"/>
          <a:srcRect r="46106"/>
          <a:stretch>
            <a:fillRect/>
          </a:stretch>
        </p:blipFill>
        <p:spPr>
          <a:xfrm>
            <a:off x="9112885" y="2699385"/>
            <a:ext cx="3062605" cy="4158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22254" y="3429000"/>
            <a:ext cx="3709985" cy="1123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3" name="等腰三角形 22"/>
              <p:cNvSpPr/>
              <p:nvPr userDrawn="1">
                <p:custDataLst>
                  <p:tags r:id="rId13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14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15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 userDrawn="1">
                <p:custDataLst>
                  <p:tags r:id="rId16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1" name="等腰三角形 20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6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7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8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.svg"/><Relationship Id="rId7" Type="http://schemas.openxmlformats.org/officeDocument/2006/relationships/image" Target="../media/image6.png"/><Relationship Id="rId6" Type="http://schemas.openxmlformats.org/officeDocument/2006/relationships/tags" Target="../tags/tag186.xml"/><Relationship Id="rId5" Type="http://schemas.openxmlformats.org/officeDocument/2006/relationships/image" Target="../media/image5.jpe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8.xml"/><Relationship Id="rId11" Type="http://schemas.openxmlformats.org/officeDocument/2006/relationships/image" Target="../media/image8.png"/><Relationship Id="rId10" Type="http://schemas.openxmlformats.org/officeDocument/2006/relationships/tags" Target="../tags/tag187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25.xml"/><Relationship Id="rId5" Type="http://schemas.openxmlformats.org/officeDocument/2006/relationships/image" Target="../media/image15.png"/><Relationship Id="rId4" Type="http://schemas.microsoft.com/office/2007/relationships/media" Target="file:///C:\Users\yunus\Documents\OPEN_BO_ML\Face%20Recognition%20system%20using%20in%20students%20Identification.mp4" TargetMode="External"/><Relationship Id="rId3" Type="http://schemas.openxmlformats.org/officeDocument/2006/relationships/video" Target="file:///C:\Users\yunus\Documents\OPEN_BO_ML\Face%20Recognition%20system%20using%20in%20students%20Identification.mp4" TargetMode="Externa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28.xml"/><Relationship Id="rId4" Type="http://schemas.openxmlformats.org/officeDocument/2006/relationships/image" Target="../media/image14.png"/><Relationship Id="rId3" Type="http://schemas.openxmlformats.org/officeDocument/2006/relationships/image" Target="../media/image16.jpeg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31.xml"/><Relationship Id="rId4" Type="http://schemas.openxmlformats.org/officeDocument/2006/relationships/image" Target="../media/image14.png"/><Relationship Id="rId3" Type="http://schemas.openxmlformats.org/officeDocument/2006/relationships/image" Target="../media/image16.jpeg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34.xml"/><Relationship Id="rId3" Type="http://schemas.openxmlformats.org/officeDocument/2006/relationships/image" Target="../media/image17.png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35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36.xml"/><Relationship Id="rId3" Type="http://schemas.openxmlformats.org/officeDocument/2006/relationships/image" Target="../media/image19.png"/><Relationship Id="rId2" Type="http://schemas.microsoft.com/office/2007/relationships/media" Target="file:///C:\Users\yunus\Documents\OPEN_BO_ML\New%20Face%20Swapping%20AI%20Creates%20Amazing%20DeepFakes.mp4" TargetMode="External"/><Relationship Id="rId1" Type="http://schemas.openxmlformats.org/officeDocument/2006/relationships/video" Target="file:///C:\Users\yunus\Documents\OPEN_BO_ML\New%20Face%20Swapping%20AI%20Creates%20Amazing%20DeepFakes.mp4" TargetMode="Externa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40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44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48.xml"/><Relationship Id="rId5" Type="http://schemas.openxmlformats.org/officeDocument/2006/relationships/image" Target="../media/image22.GIF"/><Relationship Id="rId4" Type="http://schemas.openxmlformats.org/officeDocument/2006/relationships/image" Target="../media/image17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5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89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55.xml"/><Relationship Id="rId3" Type="http://schemas.openxmlformats.org/officeDocument/2006/relationships/image" Target="../media/image20.png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58.xml"/><Relationship Id="rId3" Type="http://schemas.openxmlformats.org/officeDocument/2006/relationships/image" Target="../media/image23.jpeg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61.xml"/><Relationship Id="rId3" Type="http://schemas.openxmlformats.org/officeDocument/2006/relationships/image" Target="../media/image24.jpeg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64.xml"/><Relationship Id="rId3" Type="http://schemas.openxmlformats.org/officeDocument/2006/relationships/image" Target="../media/image25.jpeg"/><Relationship Id="rId2" Type="http://schemas.openxmlformats.org/officeDocument/2006/relationships/tags" Target="../tags/tag263.xml"/><Relationship Id="rId1" Type="http://schemas.openxmlformats.org/officeDocument/2006/relationships/tags" Target="../tags/tag26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71.xml"/><Relationship Id="rId2" Type="http://schemas.openxmlformats.org/officeDocument/2006/relationships/image" Target="../media/image26.png"/><Relationship Id="rId1" Type="http://schemas.openxmlformats.org/officeDocument/2006/relationships/tags" Target="../tags/tag27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73.xml"/><Relationship Id="rId2" Type="http://schemas.openxmlformats.org/officeDocument/2006/relationships/image" Target="../media/image27.jpeg"/><Relationship Id="rId1" Type="http://schemas.openxmlformats.org/officeDocument/2006/relationships/tags" Target="../tags/tag27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75.xml"/><Relationship Id="rId2" Type="http://schemas.openxmlformats.org/officeDocument/2006/relationships/image" Target="../media/image28.png"/><Relationship Id="rId1" Type="http://schemas.openxmlformats.org/officeDocument/2006/relationships/tags" Target="../tags/tag274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77.xml"/><Relationship Id="rId2" Type="http://schemas.openxmlformats.org/officeDocument/2006/relationships/image" Target="../media/image29.png"/><Relationship Id="rId1" Type="http://schemas.openxmlformats.org/officeDocument/2006/relationships/tags" Target="../tags/tag27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79.xml"/><Relationship Id="rId2" Type="http://schemas.openxmlformats.org/officeDocument/2006/relationships/image" Target="../media/image30.png"/><Relationship Id="rId1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81.xml"/><Relationship Id="rId2" Type="http://schemas.openxmlformats.org/officeDocument/2006/relationships/image" Target="../media/image31.png"/><Relationship Id="rId1" Type="http://schemas.openxmlformats.org/officeDocument/2006/relationships/tags" Target="../tags/tag280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88.xml"/><Relationship Id="rId2" Type="http://schemas.openxmlformats.org/officeDocument/2006/relationships/image" Target="../media/image32.jpeg"/><Relationship Id="rId1" Type="http://schemas.openxmlformats.org/officeDocument/2006/relationships/tags" Target="../tags/tag28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90.xml"/><Relationship Id="rId2" Type="http://schemas.openxmlformats.org/officeDocument/2006/relationships/image" Target="../media/image33.jpeg"/><Relationship Id="rId1" Type="http://schemas.openxmlformats.org/officeDocument/2006/relationships/tags" Target="../tags/tag289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92.xml"/><Relationship Id="rId2" Type="http://schemas.openxmlformats.org/officeDocument/2006/relationships/image" Target="../media/image33.jpeg"/><Relationship Id="rId1" Type="http://schemas.openxmlformats.org/officeDocument/2006/relationships/tags" Target="../tags/tag291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94.xml"/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tags" Target="../tags/tag29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96.xml"/><Relationship Id="rId2" Type="http://schemas.openxmlformats.org/officeDocument/2006/relationships/image" Target="../media/image22.GIF"/><Relationship Id="rId1" Type="http://schemas.openxmlformats.org/officeDocument/2006/relationships/tags" Target="../tags/tag295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98.xml"/><Relationship Id="rId2" Type="http://schemas.openxmlformats.org/officeDocument/2006/relationships/image" Target="../media/image35.jpeg"/><Relationship Id="rId1" Type="http://schemas.openxmlformats.org/officeDocument/2006/relationships/tags" Target="../tags/tag29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0.xml"/><Relationship Id="rId2" Type="http://schemas.openxmlformats.org/officeDocument/2006/relationships/image" Target="../media/image36.jpeg"/><Relationship Id="rId1" Type="http://schemas.openxmlformats.org/officeDocument/2006/relationships/tags" Target="../tags/tag299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2.xml"/><Relationship Id="rId2" Type="http://schemas.openxmlformats.org/officeDocument/2006/relationships/image" Target="../media/image37.png"/><Relationship Id="rId1" Type="http://schemas.openxmlformats.org/officeDocument/2006/relationships/tags" Target="../tags/tag30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08.xml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4.xml"/><Relationship Id="rId2" Type="http://schemas.openxmlformats.org/officeDocument/2006/relationships/image" Target="../media/image38.jpeg"/><Relationship Id="rId1" Type="http://schemas.openxmlformats.org/officeDocument/2006/relationships/tags" Target="../tags/tag30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6.xml"/><Relationship Id="rId2" Type="http://schemas.openxmlformats.org/officeDocument/2006/relationships/image" Target="../media/image38.jpeg"/><Relationship Id="rId1" Type="http://schemas.openxmlformats.org/officeDocument/2006/relationships/tags" Target="../tags/tag305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8.xml"/><Relationship Id="rId2" Type="http://schemas.openxmlformats.org/officeDocument/2006/relationships/image" Target="../media/image39.jpeg"/><Relationship Id="rId1" Type="http://schemas.openxmlformats.org/officeDocument/2006/relationships/tags" Target="../tags/tag307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10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309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2.xml"/><Relationship Id="rId2" Type="http://schemas.openxmlformats.org/officeDocument/2006/relationships/image" Target="../media/image42.jpeg"/><Relationship Id="rId1" Type="http://schemas.openxmlformats.org/officeDocument/2006/relationships/tags" Target="../tags/tag311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4.xml"/><Relationship Id="rId2" Type="http://schemas.openxmlformats.org/officeDocument/2006/relationships/image" Target="../media/image43.jpeg"/><Relationship Id="rId1" Type="http://schemas.openxmlformats.org/officeDocument/2006/relationships/tags" Target="../tags/tag3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16.xml"/><Relationship Id="rId1" Type="http://schemas.openxmlformats.org/officeDocument/2006/relationships/tags" Target="../tags/tag315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8.xml"/><Relationship Id="rId2" Type="http://schemas.openxmlformats.org/officeDocument/2006/relationships/image" Target="../media/image44.jpeg"/><Relationship Id="rId1" Type="http://schemas.openxmlformats.org/officeDocument/2006/relationships/tags" Target="../tags/tag317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0.xml"/><Relationship Id="rId2" Type="http://schemas.openxmlformats.org/officeDocument/2006/relationships/image" Target="../media/image45.jpeg"/><Relationship Id="rId1" Type="http://schemas.openxmlformats.org/officeDocument/2006/relationships/tags" Target="../tags/tag3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22.xml"/><Relationship Id="rId1" Type="http://schemas.openxmlformats.org/officeDocument/2006/relationships/tags" Target="../tags/tag3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09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4.xml"/><Relationship Id="rId2" Type="http://schemas.openxmlformats.org/officeDocument/2006/relationships/image" Target="../media/image46.png"/><Relationship Id="rId1" Type="http://schemas.openxmlformats.org/officeDocument/2006/relationships/tags" Target="../tags/tag323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6.xml"/><Relationship Id="rId2" Type="http://schemas.openxmlformats.org/officeDocument/2006/relationships/image" Target="../media/image46.png"/><Relationship Id="rId1" Type="http://schemas.openxmlformats.org/officeDocument/2006/relationships/tags" Target="../tags/tag32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34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tags" Target="../tags/tag333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6.xml"/><Relationship Id="rId2" Type="http://schemas.openxmlformats.org/officeDocument/2006/relationships/image" Target="../media/image52.png"/><Relationship Id="rId1" Type="http://schemas.openxmlformats.org/officeDocument/2006/relationships/tags" Target="../tags/tag335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8.xml"/><Relationship Id="rId2" Type="http://schemas.openxmlformats.org/officeDocument/2006/relationships/image" Target="../media/image53.jpeg"/><Relationship Id="rId1" Type="http://schemas.openxmlformats.org/officeDocument/2006/relationships/tags" Target="../tags/tag337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0.xml"/><Relationship Id="rId2" Type="http://schemas.openxmlformats.org/officeDocument/2006/relationships/image" Target="../media/image54.png"/><Relationship Id="rId1" Type="http://schemas.openxmlformats.org/officeDocument/2006/relationships/tags" Target="../tags/tag339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2.xml"/><Relationship Id="rId2" Type="http://schemas.openxmlformats.org/officeDocument/2006/relationships/image" Target="../media/image55.png"/><Relationship Id="rId1" Type="http://schemas.openxmlformats.org/officeDocument/2006/relationships/tags" Target="../tags/tag34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12.xml"/><Relationship Id="rId4" Type="http://schemas.openxmlformats.org/officeDocument/2006/relationships/hyperlink" Target="https://towardsdatascience.com/cousins-of-artificial-intelligence-dda4edc27b55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4.xml"/><Relationship Id="rId1" Type="http://schemas.openxmlformats.org/officeDocument/2006/relationships/tags" Target="../tags/tag3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9.xml"/><Relationship Id="rId1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216.xml"/><Relationship Id="rId6" Type="http://schemas.openxmlformats.org/officeDocument/2006/relationships/image" Target="../media/image12.png"/><Relationship Id="rId5" Type="http://schemas.openxmlformats.org/officeDocument/2006/relationships/tags" Target="../tags/tag215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19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2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036310" y="2148840"/>
            <a:ext cx="6271260" cy="996315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Open BOML #1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lstStyle/>
          <a:p>
            <a:r>
              <a:rPr lang="en-US" altLang="zh-CN" smtClean="0"/>
              <a:t>Open Belajar Online Machine Learning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i="1" smtClean="0"/>
              <a:t>bukan Open BO biasa, gratis!!!</a:t>
            </a:r>
            <a:endParaRPr lang="en-US" altLang="zh-CN" i="1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6138228" y="4340225"/>
            <a:ext cx="2266950" cy="482600"/>
          </a:xfrm>
        </p:spPr>
        <p:txBody>
          <a:bodyPr/>
          <a:lstStyle/>
          <a:p>
            <a:r>
              <a:rPr lang="en-US" altLang="zh-CN" smtClean="0"/>
              <a:t>ONLINE @ZOOM</a:t>
            </a:r>
            <a:endParaRPr lang="en-US" altLang="zh-CN" smtClean="0"/>
          </a:p>
        </p:txBody>
      </p:sp>
      <p:sp>
        <p:nvSpPr>
          <p:cNvPr id="7" name="Oval 6"/>
          <p:cNvSpPr/>
          <p:nvPr/>
        </p:nvSpPr>
        <p:spPr>
          <a:xfrm>
            <a:off x="6138545" y="5243195"/>
            <a:ext cx="1280160" cy="128016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rgbClr val="4E7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918450" y="5641975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@yunusmuhammad007</a:t>
            </a:r>
            <a:endParaRPr lang="en-US" altLang="zh-CN" sz="1600" smtClean="0"/>
          </a:p>
        </p:txBody>
      </p:sp>
      <p:pic>
        <p:nvPicPr>
          <p:cNvPr id="9" name="Picture 8" descr="github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6340" y="6142355"/>
            <a:ext cx="365760" cy="365760"/>
          </a:xfrm>
          <a:prstGeom prst="rect">
            <a:avLst/>
          </a:prstGeom>
        </p:spPr>
      </p:pic>
      <p:pic>
        <p:nvPicPr>
          <p:cNvPr id="10" name="Picture 9" descr="medium-512"/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7534275" y="5691505"/>
            <a:ext cx="365760" cy="365760"/>
          </a:xfrm>
          <a:prstGeom prst="rect">
            <a:avLst/>
          </a:prstGeom>
        </p:spPr>
      </p:pic>
      <p:sp>
        <p:nvSpPr>
          <p:cNvPr id="11" name="文本占位符 3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927975" y="6104890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Muhammad-Yunus</a:t>
            </a:r>
            <a:endParaRPr lang="en-US" altLang="zh-CN" sz="1600" smtClean="0"/>
          </a:p>
        </p:txBody>
      </p:sp>
      <p:sp>
        <p:nvSpPr>
          <p:cNvPr id="13" name="Text Box 12"/>
          <p:cNvSpPr txBox="1"/>
          <p:nvPr/>
        </p:nvSpPr>
        <p:spPr>
          <a:xfrm>
            <a:off x="7927975" y="5243195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mtClean="0">
                <a:solidFill>
                  <a:schemeClr val="bg1"/>
                </a:solidFill>
                <a:sym typeface="+mn-ea"/>
              </a:rPr>
              <a:t>Muhammad Yunus</a:t>
            </a:r>
            <a:endParaRPr lang="en-US" altLang="zh-CN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Picture 13" descr="C:\Users\yunus\Desktop\avatar.pngavatar"/>
          <p:cNvPicPr>
            <a:picLocks noChangeAspect="1"/>
          </p:cNvPicPr>
          <p:nvPr/>
        </p:nvPicPr>
        <p:blipFill>
          <a:blip r:embed="rId11">
            <a:lum bright="100000"/>
          </a:blip>
          <a:srcRect/>
          <a:stretch>
            <a:fillRect/>
          </a:stretch>
        </p:blipFill>
        <p:spPr>
          <a:xfrm>
            <a:off x="7548245" y="5245735"/>
            <a:ext cx="365760" cy="36576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12115" y="2236470"/>
            <a:ext cx="45078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Deteksi Plat Nomor Kendaraan, </a:t>
            </a:r>
            <a:endParaRPr lang="en-US" b="1"/>
          </a:p>
          <a:p>
            <a:r>
              <a:rPr lang="en-US" b="1"/>
              <a:t>- Pengenalan Karakter (OCR), </a:t>
            </a:r>
            <a:endParaRPr lang="en-US" b="1"/>
          </a:p>
          <a:p>
            <a:r>
              <a:rPr lang="en-US" b="1"/>
              <a:t>- Pengenalan Wajah (Face Recognition)</a:t>
            </a:r>
            <a:endParaRPr lang="en-US" b="1"/>
          </a:p>
        </p:txBody>
      </p:sp>
      <p:pic>
        <p:nvPicPr>
          <p:cNvPr id="3" name="Face Recognition system using in students Identification">
            <a:hlinkClick r:id="" action="ppaction://media"/>
          </p:cNvPr>
          <p:cNvPicPr/>
          <p:nvPr>
            <p:ph sz="quarter" idx="13"/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4445" y="1719580"/>
            <a:ext cx="6908165" cy="471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Personal Info</a:t>
            </a:r>
            <a:endParaRPr lang="en-US"/>
          </a:p>
        </p:txBody>
      </p:sp>
      <p:pic>
        <p:nvPicPr>
          <p:cNvPr id="10" name="Content Placeholder 9" descr="C:\Users\yunus\Desktop\pexels-photo-614810.jpegpexels-photo-614810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1487805" y="4114165"/>
            <a:ext cx="1844040" cy="1574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430260" y="4195445"/>
            <a:ext cx="2202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Name 	: Jhon Doe</a:t>
            </a:r>
            <a:endParaRPr lang="en-US"/>
          </a:p>
          <a:p>
            <a:r>
              <a:rPr lang="en-US"/>
              <a:t>Age	: 38 </a:t>
            </a:r>
            <a:endParaRPr lang="en-US"/>
          </a:p>
          <a:p>
            <a:r>
              <a:rPr lang="en-US"/>
              <a:t>Gender 	: Male</a:t>
            </a:r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Personal Info</a:t>
            </a:r>
            <a:endParaRPr lang="en-US"/>
          </a:p>
        </p:txBody>
      </p:sp>
      <p:pic>
        <p:nvPicPr>
          <p:cNvPr id="10" name="Content Placeholder 9" descr="C:\Users\yunus\Desktop\pexels-photo-614810.jpegpexels-photo-614810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1487805" y="4114165"/>
            <a:ext cx="1844040" cy="1574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430260" y="4195445"/>
            <a:ext cx="2202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Name 	: Jhon Doe</a:t>
            </a:r>
            <a:endParaRPr lang="en-US"/>
          </a:p>
          <a:p>
            <a:r>
              <a:rPr lang="en-US"/>
              <a:t>Age	: 38 </a:t>
            </a:r>
            <a:endParaRPr lang="en-US"/>
          </a:p>
          <a:p>
            <a:r>
              <a:rPr lang="en-US"/>
              <a:t>Gender 	: Male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78630" y="2346960"/>
            <a:ext cx="3606165" cy="3521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503545" y="5346065"/>
            <a:ext cx="118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0000"/>
                </a:solidFill>
              </a:rPr>
              <a:t>???</a:t>
            </a:r>
            <a:endParaRPr lang="en-US" sz="28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Learning pada Komputer</a:t>
            </a:r>
            <a:endParaRPr lang="en-US" altLang="zh-CN" sz="4400" smtClean="0"/>
          </a:p>
        </p:txBody>
      </p:sp>
      <p:pic>
        <p:nvPicPr>
          <p:cNvPr id="6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5102225" y="1524953"/>
            <a:ext cx="6476365" cy="3578225"/>
          </a:xfr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broken_classifier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734820" y="708025"/>
            <a:ext cx="7957820" cy="5125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 Face Swapping AI Creates Amazing DeepFakes">
            <a:hlinkClick r:id="" action="ppaction://media"/>
          </p:cNvPr>
          <p:cNvPicPr/>
          <p:nvPr>
            <p:ph sz="quarter" idx="13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04994" y="1117608"/>
            <a:ext cx="9580279" cy="538890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b="56451"/>
          <a:stretch>
            <a:fillRect/>
          </a:stretch>
        </p:blipFill>
        <p:spPr>
          <a:xfrm>
            <a:off x="5415915" y="313690"/>
            <a:ext cx="6476365" cy="1558290"/>
          </a:xfrm>
        </p:spPr>
      </p:pic>
      <p:sp>
        <p:nvSpPr>
          <p:cNvPr id="16" name="Rectangles 15"/>
          <p:cNvSpPr/>
          <p:nvPr/>
        </p:nvSpPr>
        <p:spPr>
          <a:xfrm>
            <a:off x="6880860" y="343535"/>
            <a:ext cx="5235575" cy="169037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325110" y="627380"/>
            <a:ext cx="1555750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 descr="face"/>
          <p:cNvPicPr>
            <a:picLocks noChangeAspect="1"/>
          </p:cNvPicPr>
          <p:nvPr/>
        </p:nvPicPr>
        <p:blipFill>
          <a:blip r:embed="rId5"/>
          <a:srcRect l="21456"/>
          <a:stretch>
            <a:fillRect/>
          </a:stretch>
        </p:blipFill>
        <p:spPr>
          <a:xfrm>
            <a:off x="5257800" y="2407920"/>
            <a:ext cx="4488815" cy="43815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Feature Extraction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6" name="Rectangles 15"/>
          <p:cNvSpPr/>
          <p:nvPr/>
        </p:nvSpPr>
        <p:spPr>
          <a:xfrm>
            <a:off x="8390890" y="749300"/>
            <a:ext cx="375539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6991350" y="643890"/>
            <a:ext cx="1399540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70855" y="732790"/>
            <a:ext cx="130937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Elgendy_tCVPp4_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935" y="2348230"/>
            <a:ext cx="7620000" cy="24765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71170" y="2348230"/>
            <a:ext cx="10210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warna</a:t>
            </a:r>
            <a:endParaRPr lang="en-US"/>
          </a:p>
          <a:p>
            <a:r>
              <a:rPr lang="en-US"/>
              <a:t>- bentuk</a:t>
            </a:r>
            <a:endParaRPr lang="en-US"/>
          </a:p>
          <a:p>
            <a:r>
              <a:rPr lang="en-US"/>
              <a:t>- ukuran</a:t>
            </a:r>
            <a:endParaRPr lang="en-US"/>
          </a:p>
          <a:p>
            <a:r>
              <a:rPr lang="en-US"/>
              <a:t>- jumlah</a:t>
            </a:r>
            <a:endParaRPr lang="en-US"/>
          </a:p>
          <a:p>
            <a:r>
              <a:rPr lang="en-US"/>
              <a:t>- dll</a:t>
            </a:r>
            <a:endParaRPr 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Classification/Regression/Clustering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6" name="Rectangles 15"/>
          <p:cNvSpPr/>
          <p:nvPr/>
        </p:nvSpPr>
        <p:spPr>
          <a:xfrm>
            <a:off x="10500360" y="749300"/>
            <a:ext cx="164592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8636000" y="680085"/>
            <a:ext cx="1618615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70855" y="732790"/>
            <a:ext cx="281940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C:\Users\yunus\Pictures\1_bx3kWA2cKm14OrNP1M-6gw.gif1_bx3kWA2cKm14OrNP1M-6gw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70855" y="2259330"/>
            <a:ext cx="4817110" cy="449707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71170" y="2536825"/>
            <a:ext cx="35013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- K-means</a:t>
            </a:r>
            <a:endParaRPr lang="en-US"/>
          </a:p>
          <a:p>
            <a:r>
              <a:rPr lang="en-US"/>
              <a:t>- Decision Tree</a:t>
            </a:r>
            <a:endParaRPr lang="en-US"/>
          </a:p>
          <a:p>
            <a:r>
              <a:rPr lang="en-US"/>
              <a:t>- Bayesian Models</a:t>
            </a:r>
            <a:endParaRPr lang="en-US"/>
          </a:p>
          <a:p>
            <a:r>
              <a:rPr lang="en-US"/>
              <a:t>- Neural Networks</a:t>
            </a:r>
            <a:endParaRPr lang="en-US"/>
          </a:p>
          <a:p>
            <a:r>
              <a:rPr lang="en-US"/>
              <a:t>- Support Vector Machine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050280" y="6431915"/>
            <a:ext cx="350139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i="1"/>
              <a:t>ilustrasi proses learning</a:t>
            </a:r>
            <a:endParaRPr lang="en-US" sz="1600" i="1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Output / Predicted value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7" name="Rectangles 16"/>
          <p:cNvSpPr/>
          <p:nvPr/>
        </p:nvSpPr>
        <p:spPr>
          <a:xfrm>
            <a:off x="10387965" y="732790"/>
            <a:ext cx="1618615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70855" y="732790"/>
            <a:ext cx="481711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C:\Users\yunus\Desktop\face.pngfac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93335" y="2296160"/>
            <a:ext cx="5294630" cy="40582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2350134" y="737870"/>
            <a:ext cx="2857969" cy="102997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CONTENTS</a:t>
            </a:r>
            <a:endParaRPr lang="en-US" altLang="zh-CN" sz="5400" dirty="0" smtClean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2098040" y="2548890"/>
            <a:ext cx="431800" cy="519430"/>
            <a:chOff x="2437" y="3202"/>
            <a:chExt cx="680" cy="818"/>
          </a:xfrm>
        </p:grpSpPr>
        <p:sp>
          <p:nvSpPr>
            <p:cNvPr id="9" name="等腰三角形 8"/>
            <p:cNvSpPr/>
            <p:nvPr>
              <p:custDataLst>
                <p:tags r:id="rId3"/>
              </p:custDataLst>
            </p:nvPr>
          </p:nvSpPr>
          <p:spPr>
            <a:xfrm rot="5400000">
              <a:off x="2368" y="3271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2587" y="3247"/>
              <a:ext cx="170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2922270" y="2577465"/>
            <a:ext cx="3731260" cy="494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Pengenalan Machine Learning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2098040" y="3682365"/>
            <a:ext cx="431800" cy="519430"/>
            <a:chOff x="2437" y="4528"/>
            <a:chExt cx="680" cy="818"/>
          </a:xfrm>
        </p:grpSpPr>
        <p:sp>
          <p:nvSpPr>
            <p:cNvPr id="39" name="等腰三角形 38"/>
            <p:cNvSpPr/>
            <p:nvPr>
              <p:custDataLst>
                <p:tags r:id="rId7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2922270" y="3641090"/>
            <a:ext cx="3943985" cy="49466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Supervised vs Unsupervised vs Reinforce Learning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4" name="组合 2"/>
          <p:cNvGrpSpPr/>
          <p:nvPr>
            <p:custDataLst>
              <p:tags r:id="rId10"/>
            </p:custDataLst>
          </p:nvPr>
        </p:nvGrpSpPr>
        <p:grpSpPr>
          <a:xfrm>
            <a:off x="2098040" y="4787265"/>
            <a:ext cx="431800" cy="519430"/>
            <a:chOff x="2437" y="4528"/>
            <a:chExt cx="680" cy="818"/>
          </a:xfrm>
        </p:grpSpPr>
        <p:sp>
          <p:nvSpPr>
            <p:cNvPr id="5" name="等腰三角形 38"/>
            <p:cNvSpPr/>
            <p:nvPr>
              <p:custDataLst>
                <p:tags r:id="rId11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39"/>
            <p:cNvSpPr/>
            <p:nvPr>
              <p:custDataLst>
                <p:tags r:id="rId12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文本框 36"/>
          <p:cNvSpPr txBox="1"/>
          <p:nvPr>
            <p:custDataLst>
              <p:tags r:id="rId13"/>
            </p:custDataLst>
          </p:nvPr>
        </p:nvSpPr>
        <p:spPr>
          <a:xfrm>
            <a:off x="2922270" y="4815840"/>
            <a:ext cx="394398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Machine Learning Evaluation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Dataset</a:t>
            </a:r>
            <a:endParaRPr lang="en-US" altLang="zh-CN" sz="4400" smtClean="0"/>
          </a:p>
        </p:txBody>
      </p:sp>
      <p:pic>
        <p:nvPicPr>
          <p:cNvPr id="6" name="内容占位符 5" descr="C:\Users\yunus\Desktop\face.pngface"/>
          <p:cNvPicPr>
            <a:picLocks noGrp="1" noChangeAspect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5038090" y="971550"/>
            <a:ext cx="6833235" cy="5239385"/>
          </a:xfr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599045" y="1450340"/>
            <a:ext cx="1242060" cy="484695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645400" y="1049655"/>
            <a:ext cx="89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E4AC00"/>
                </a:solidFill>
              </a:rPr>
              <a:t>feature</a:t>
            </a:r>
            <a:endParaRPr lang="en-US">
              <a:solidFill>
                <a:srgbClr val="E4AC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Proporsi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00785" y="3954145"/>
            <a:ext cx="109321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/>
              <a:t>Training set</a:t>
            </a:r>
            <a:r>
              <a:rPr lang="en-US"/>
              <a:t> : adalah data set yang digunakan selama proses belajar (Training)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b="1"/>
              <a:t>Validation set</a:t>
            </a:r>
            <a:r>
              <a:rPr lang="en-US"/>
              <a:t> : adalah data set yang digunakan untuk memvalidasi atau mengevaluasi dari model yang dipilih, istilah lainya adalah Cross Validation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b="1"/>
              <a:t>Test set</a:t>
            </a:r>
            <a:r>
              <a:rPr lang="en-US"/>
              <a:t> : adalah data set yang digunakan untuk menguji model yang di bentuk dari hasil training.</a:t>
            </a:r>
            <a:endParaRPr lang="en-US"/>
          </a:p>
        </p:txBody>
      </p:sp>
      <p:pic>
        <p:nvPicPr>
          <p:cNvPr id="9" name="Content Placeholder 8" descr="1_ecRtvdiL1O6chI1quhxOr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323590" y="1249680"/>
            <a:ext cx="6213475" cy="27044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245600" y="214122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: 50%</a:t>
            </a:r>
            <a:endParaRPr lang="en-US"/>
          </a:p>
          <a:p>
            <a:r>
              <a:rPr lang="en-US"/>
              <a:t>Validation set : 25%</a:t>
            </a:r>
            <a:endParaRPr lang="en-US"/>
          </a:p>
          <a:p>
            <a:r>
              <a:rPr lang="en-US"/>
              <a:t>Test set : 25%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Workflow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Content Placeholder 8" descr="C:\Users\yunus\Desktop\1_tFuno1lfcj1RNTW8-NislA.jpeg1_tFuno1lfcj1RNTW8-NislA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5602605" y="1105535"/>
            <a:ext cx="5520690" cy="46469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7850" y="2658745"/>
            <a:ext cx="44640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dan validation set dikelompokan dalam fase training yang outputnya adalah model. Sedangkan Test set di kelompokan pada fase testing.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63085" y="5201920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Supervised vs Unsupervised vs Reinforce Learning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31750" y="2873375"/>
            <a:ext cx="4872990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dirty="0">
                <a:sym typeface="+mn-ea"/>
              </a:rPr>
              <a:t>Supervised vs Unsupervised vs Reinforce Learning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3" name="Content Placeholder 2" descr="1_neNUJerAYRn70tm3QDMd8w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18430" y="770255"/>
            <a:ext cx="6244590" cy="508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602605" y="2011998"/>
            <a:ext cx="5520690" cy="28340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1614805"/>
            <a:ext cx="49161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Classification (Klasifikasi) : Berkaitan dengan output data kategorik seperti apakah berwarna merah atau tidak, apakah cuaca cerah atau mendung, sehat atau sakit.</a:t>
            </a:r>
            <a:endParaRPr lang="en-US"/>
          </a:p>
          <a:p>
            <a:endParaRPr lang="en-US"/>
          </a:p>
          <a:p>
            <a:r>
              <a:rPr lang="en-US"/>
              <a:t>Regression (Regresi) : Berkaitan dengan output data continuous seperti panjang, berat, kecepatan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614805"/>
            <a:ext cx="491617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Support Vector Machine</a:t>
            </a:r>
            <a:endParaRPr lang="en-US"/>
          </a:p>
          <a:p>
            <a:r>
              <a:rPr lang="en-US"/>
              <a:t>Linear Regression</a:t>
            </a:r>
            <a:endParaRPr lang="en-US"/>
          </a:p>
          <a:p>
            <a:r>
              <a:rPr lang="en-US"/>
              <a:t>Logistic Regression</a:t>
            </a:r>
            <a:endParaRPr lang="en-US"/>
          </a:p>
          <a:p>
            <a:r>
              <a:rPr lang="en-US"/>
              <a:t>Naive Bayes</a:t>
            </a:r>
            <a:endParaRPr lang="en-US"/>
          </a:p>
          <a:p>
            <a:r>
              <a:rPr lang="en-US"/>
              <a:t>Linear Discriminant Analysis (LDA)</a:t>
            </a:r>
            <a:endParaRPr lang="en-US"/>
          </a:p>
          <a:p>
            <a:r>
              <a:rPr lang="en-US"/>
              <a:t>Decision Tree</a:t>
            </a:r>
            <a:endParaRPr lang="en-US"/>
          </a:p>
          <a:p>
            <a:r>
              <a:rPr lang="en-US"/>
              <a:t>K-nearest Neighbor</a:t>
            </a:r>
            <a:endParaRPr lang="en-US"/>
          </a:p>
          <a:p>
            <a:r>
              <a:rPr lang="en-US"/>
              <a:t>Neural Network (Multilayer Perceptron)</a:t>
            </a:r>
            <a:endParaRPr lang="en-US"/>
          </a:p>
          <a:p>
            <a:r>
              <a:rPr lang="en-US"/>
              <a:t>Similarity Learning</a:t>
            </a:r>
            <a:endParaRPr lang="en-US"/>
          </a:p>
          <a:p>
            <a:r>
              <a:rPr lang="en-US"/>
              <a:t>Dll.</a:t>
            </a:r>
            <a:endParaRPr lang="en-US"/>
          </a:p>
        </p:txBody>
      </p:sp>
      <p:pic>
        <p:nvPicPr>
          <p:cNvPr id="4" name="Content Placeholder 3" descr="1_gccuMDV8fXjcvz1RSk4kgQ"/>
          <p:cNvPicPr>
            <a:picLocks noChangeAspect="1"/>
          </p:cNvPicPr>
          <p:nvPr>
            <p:ph sz="quarter" idx="13"/>
          </p:nvPr>
        </p:nvPicPr>
        <p:blipFill>
          <a:blip r:embed="rId2"/>
          <a:srcRect b="26790"/>
          <a:stretch>
            <a:fillRect/>
          </a:stretch>
        </p:blipFill>
        <p:spPr>
          <a:xfrm>
            <a:off x="5995035" y="149225"/>
            <a:ext cx="5972810" cy="6559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614805"/>
            <a:ext cx="491617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Association</a:t>
            </a:r>
            <a:endParaRPr lang="en-US" b="1"/>
          </a:p>
          <a:p>
            <a:r>
              <a:rPr lang="en-US" b="1"/>
              <a:t>- Clustering</a:t>
            </a:r>
            <a:endParaRPr lang="en-US"/>
          </a:p>
          <a:p>
            <a:endParaRPr lang="en-US"/>
          </a:p>
          <a:p>
            <a:r>
              <a:rPr lang="en-US"/>
              <a:t>Contoh algoritma :</a:t>
            </a:r>
            <a:endParaRPr lang="en-US"/>
          </a:p>
          <a:p>
            <a:r>
              <a:rPr lang="en-US"/>
              <a:t>K-means</a:t>
            </a:r>
            <a:endParaRPr lang="en-US"/>
          </a:p>
          <a:p>
            <a:r>
              <a:rPr lang="en-US"/>
              <a:t>Hierarchical Clustering</a:t>
            </a:r>
            <a:endParaRPr lang="en-US"/>
          </a:p>
          <a:p>
            <a:r>
              <a:rPr lang="en-US"/>
              <a:t>DBSCAN</a:t>
            </a:r>
            <a:endParaRPr lang="en-US"/>
          </a:p>
          <a:p>
            <a:r>
              <a:rPr lang="en-US"/>
              <a:t>Fuzzy C-means</a:t>
            </a:r>
            <a:endParaRPr lang="en-US"/>
          </a:p>
          <a:p>
            <a:r>
              <a:rPr lang="en-US"/>
              <a:t>Local Outlier Factor</a:t>
            </a:r>
            <a:endParaRPr lang="en-US"/>
          </a:p>
          <a:p>
            <a:r>
              <a:rPr lang="en-US"/>
              <a:t>Deep Belief Net</a:t>
            </a:r>
            <a:endParaRPr lang="en-US"/>
          </a:p>
          <a:p>
            <a:r>
              <a:rPr lang="en-US"/>
              <a:t>Generative Adversarial Network</a:t>
            </a:r>
            <a:endParaRPr lang="en-US"/>
          </a:p>
          <a:p>
            <a:r>
              <a:rPr lang="en-US"/>
              <a:t>Expectation-Maximization Algorithm (EM)</a:t>
            </a:r>
            <a:endParaRPr lang="en-US"/>
          </a:p>
          <a:p>
            <a:r>
              <a:rPr lang="en-US"/>
              <a:t>Dll.</a:t>
            </a:r>
            <a:endParaRPr lang="en-US"/>
          </a:p>
        </p:txBody>
      </p:sp>
      <p:pic>
        <p:nvPicPr>
          <p:cNvPr id="4" name="Content Placeholder 3" descr="C:\Users\yunus\Desktop\1_prbK16nY9MteJLTPyj-uhg.png1_prbK16nY9MteJLTPyj-uhg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4890135" y="2058670"/>
            <a:ext cx="7325360" cy="3085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614805"/>
            <a:ext cx="491617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Classification</a:t>
            </a:r>
            <a:endParaRPr lang="en-US" b="1"/>
          </a:p>
          <a:p>
            <a:r>
              <a:rPr lang="en-US" b="1"/>
              <a:t>- Control</a:t>
            </a:r>
            <a:endParaRPr lang="en-US" b="1"/>
          </a:p>
          <a:p>
            <a:endParaRPr lang="en-US"/>
          </a:p>
          <a:p>
            <a:r>
              <a:rPr lang="en-US"/>
              <a:t>Contoh algoritma :</a:t>
            </a:r>
            <a:endParaRPr lang="en-US"/>
          </a:p>
          <a:p>
            <a:r>
              <a:rPr lang="en-US"/>
              <a:t>Q-Learning</a:t>
            </a:r>
            <a:endParaRPr lang="en-US"/>
          </a:p>
          <a:p>
            <a:r>
              <a:rPr lang="en-US"/>
              <a:t>State-Action-Reward-State-Action (SARSA)</a:t>
            </a:r>
            <a:endParaRPr lang="en-US"/>
          </a:p>
          <a:p>
            <a:r>
              <a:rPr lang="en-US"/>
              <a:t>Deep Q Network (DQN)</a:t>
            </a:r>
            <a:endParaRPr lang="en-US"/>
          </a:p>
          <a:p>
            <a:r>
              <a:rPr lang="en-US"/>
              <a:t>Deep Deterministic Policy Gradient (DDPG)</a:t>
            </a:r>
            <a:endParaRPr lang="en-US"/>
          </a:p>
          <a:p>
            <a:r>
              <a:rPr lang="en-US"/>
              <a:t>Actor-Critic</a:t>
            </a:r>
            <a:endParaRPr lang="en-US"/>
          </a:p>
          <a:p>
            <a:r>
              <a:rPr lang="en-US"/>
              <a:t>Monte Carlo Tree Search</a:t>
            </a:r>
            <a:endParaRPr lang="en-US"/>
          </a:p>
          <a:p>
            <a:r>
              <a:rPr lang="en-US"/>
              <a:t>Dll</a:t>
            </a:r>
            <a:endParaRPr lang="en-US"/>
          </a:p>
        </p:txBody>
      </p:sp>
      <p:pic>
        <p:nvPicPr>
          <p:cNvPr id="4" name="Content Placeholder 3" descr="C:\Users\yunus\Desktop\1_3EBA9P7cqXi8Ucj4yE9CoA.png1_3EBA9P7cqXi8Ucj4yE9CoA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170170" y="2058670"/>
            <a:ext cx="6118225" cy="34505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79415" y="4878070"/>
            <a:ext cx="401066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Pengenalan Machine Learning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393065" y="3257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Cheat sheat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ml_map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8515" y="719455"/>
            <a:ext cx="9555480" cy="5958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63085" y="5201920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Machine Learning Evaluation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1780" y="2873375"/>
            <a:ext cx="4398010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dirty="0">
                <a:sym typeface="+mn-ea"/>
              </a:rPr>
              <a:t>Apakah model yang kita buat sudah cukup baik?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5" name="Content Placeholder 4" descr="1_5LrpaccpeVOrA0N-QiFFgA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9310" y="770255"/>
            <a:ext cx="4862830" cy="508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68747470733a2f2f73332e616d617a6f6e6177732e636f6d2f776174747061642d6d656469612d736572766963652f53746f7279496d6167652f5542534f4144774e7657485978413d3d2d3537313839393134332e313532643934613030343431623235623138383233373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32275" y="734695"/>
            <a:ext cx="5441315" cy="5388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68747470733a2f2f73332e616d617a6f6e6177732e636f6d2f776174747061642d6d656469612d736572766963652f53746f7279496d6167652f5542534f4144774e7657485978413d3d2d3537313839393134332e313532643934613030343431623235623138383233373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32275" y="734695"/>
            <a:ext cx="5441315" cy="5388610"/>
          </a:xfrm>
          <a:prstGeom prst="rect">
            <a:avLst/>
          </a:prstGeom>
        </p:spPr>
      </p:pic>
      <p:sp>
        <p:nvSpPr>
          <p:cNvPr id="2" name="Multiply 1"/>
          <p:cNvSpPr/>
          <p:nvPr/>
        </p:nvSpPr>
        <p:spPr>
          <a:xfrm>
            <a:off x="4238625" y="1061085"/>
            <a:ext cx="5238750" cy="52578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552575" y="3499485"/>
            <a:ext cx="941070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5" name="Content Placeholder 4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1905635" y="3785235"/>
          <a:ext cx="855218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1905635" y="3785235"/>
                        <a:ext cx="855218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s 7"/>
          <p:cNvSpPr/>
          <p:nvPr/>
        </p:nvSpPr>
        <p:spPr>
          <a:xfrm>
            <a:off x="190563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Data</a:t>
            </a:r>
            <a:endParaRPr lang="en-US" sz="3600"/>
          </a:p>
        </p:txBody>
      </p:sp>
      <p:sp>
        <p:nvSpPr>
          <p:cNvPr id="9" name="Rectangles 8"/>
          <p:cNvSpPr/>
          <p:nvPr/>
        </p:nvSpPr>
        <p:spPr>
          <a:xfrm>
            <a:off x="715200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Algorithm</a:t>
            </a:r>
            <a:endParaRPr lang="en-US" sz="3600"/>
          </a:p>
        </p:txBody>
      </p:sp>
      <p:sp>
        <p:nvSpPr>
          <p:cNvPr id="10" name="Cross 9"/>
          <p:cNvSpPr/>
          <p:nvPr/>
        </p:nvSpPr>
        <p:spPr>
          <a:xfrm>
            <a:off x="5848985" y="1689735"/>
            <a:ext cx="762000" cy="742950"/>
          </a:xfrm>
          <a:prstGeom prst="plus">
            <a:avLst>
              <a:gd name="adj" fmla="val 378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52575" y="5233035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berisi model parameter (weight/bobot, bias, kernel, filter, dll)</a:t>
            </a:r>
            <a:endParaRPr lang="en-US"/>
          </a:p>
          <a:p>
            <a:r>
              <a:rPr lang="en-US"/>
              <a:t>- berisi hyper parameter (learning rate, split size, batch size, epoch, kernel size, filter size, dll)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update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Picture 8" descr="C:\Users\yunus\Pictures\1_bx3kWA2cKm14OrNP1M-6gw.gif1_bx3kWA2cKm14OrNP1M-6gw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87445" y="773430"/>
            <a:ext cx="5959475" cy="55632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904105" y="6336665"/>
            <a:ext cx="350139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i="1"/>
              <a:t>ilustrasi proses learning</a:t>
            </a:r>
            <a:endParaRPr lang="en-US" sz="1600" i="1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909320" y="1506855"/>
            <a:ext cx="107867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Apakah model kita akurat?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sudah optimal?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Apakah model dapat memprediksi data diluar dataset?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gambar-spongebob-sedih-5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31285" y="3075940"/>
            <a:ext cx="4742815" cy="3070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702945" y="1641475"/>
            <a:ext cx="107867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40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Evaluation</a:t>
            </a:r>
            <a:endParaRPr lang="en-US" altLang="zh-CN" sz="40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 descr="evaluation-meme-e0a350f278a36346e6d46b139b1d0da0-ed51e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83000" y="2432050"/>
            <a:ext cx="4825365" cy="3400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41295" y="5069205"/>
            <a:ext cx="7268210" cy="14382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71525" y="4326255"/>
            <a:ext cx="58737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Akurasi klasifikasi adalah pembagian dari jumlah prediksi benar terhadap jumlah total prediksi.</a:t>
            </a:r>
            <a:endParaRPr lang="en-US" sz="2400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r_1587555_kpz6c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281680" y="279400"/>
            <a:ext cx="5852795" cy="5852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r_1341681_v4xYf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521700" y="361950"/>
            <a:ext cx="2977515" cy="61341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r_1341681_v4xYf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521700" y="361950"/>
            <a:ext cx="2977515" cy="61341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</a:rPr>
              <a:t>tidak sepenuhnya menggambarkan jika model bekerja dengan baik</a:t>
            </a:r>
            <a:endParaRPr lang="en-US" sz="2400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</a:rPr>
              <a:t>- training dan test dataset tidak sama</a:t>
            </a:r>
            <a:endParaRPr lang="en-US" sz="24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DrVNuF8WkAAGLkN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64475" y="1447165"/>
            <a:ext cx="3929380" cy="49123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</a:rPr>
              <a:t>- training dan test dataset tidak sama</a:t>
            </a:r>
            <a:endParaRPr lang="en-US" sz="24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420" y="1984375"/>
            <a:ext cx="1965325" cy="1965325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9134475" y="2538095"/>
            <a:ext cx="240030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cars type</a:t>
            </a:r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662420" y="4893310"/>
            <a:ext cx="2052320" cy="1447800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9261475" y="5027295"/>
            <a:ext cx="2400300" cy="85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???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6662420" y="1524000"/>
            <a:ext cx="3184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</a:rPr>
              <a:t>Training Dataset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662420" y="4432935"/>
            <a:ext cx="3184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</a:rPr>
              <a:t>Test Dataset</a:t>
            </a:r>
            <a:endParaRPr lang="en-US" sz="240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</a:rPr>
              <a:t>- imbalance class</a:t>
            </a:r>
            <a:endParaRPr lang="en-US" sz="24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C:\Users\yunus\Desktop\0_dIUk8mZ4ADIqBjUj.jpg0_dIUk8mZ4ADIqBjUj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7864475" y="2597150"/>
            <a:ext cx="3929380" cy="2612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</a:rPr>
              <a:t>- Overfitting </a:t>
            </a:r>
            <a:endParaRPr lang="en-US" sz="2400">
              <a:solidFill>
                <a:srgbClr val="FF0000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Overfitting adalah suatu keadaan dimana data yang digunakan untuk pelatihan itu adalah yang "terbaik". Sehingga apabila dilakukan tes dengan menggunakan data yang berbeda dapat mengurangi akurasi.</a:t>
            </a:r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C:\Users\yunus\Desktop\DeGdkC7WkAAHmgO.jpgDeGdkC7WkAAHmgO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7146925" y="1800860"/>
            <a:ext cx="4865370" cy="32562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Selain Accuracy Apa lagi?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Selain Accuracy Apa lagi?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Content Placeholder 8" descr="C:\Users\yunus\Desktop\unnamed.jpgunnamed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4692015" y="1686560"/>
            <a:ext cx="3564890" cy="5029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Contoh Kasus 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Binary Classification Problem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1__uBoIR6nBHkusk150vZD2Q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3095" y="1793875"/>
            <a:ext cx="6696075" cy="45770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15950" y="1859915"/>
            <a:ext cx="36061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Dalam kasus binary classification akan dihadapkan pada hasil prediksi berupa :</a:t>
            </a:r>
            <a:endParaRPr lang="en-US"/>
          </a:p>
          <a:p>
            <a:endParaRPr lang="en-US" b="1"/>
          </a:p>
          <a:p>
            <a:r>
              <a:rPr lang="en-US" b="1"/>
              <a:t>T</a:t>
            </a:r>
            <a:r>
              <a:rPr lang="en-US" b="1"/>
              <a:t>rue Positive (TF), </a:t>
            </a:r>
            <a:endParaRPr lang="en-US" b="1"/>
          </a:p>
          <a:p>
            <a:r>
              <a:rPr lang="en-US" b="1"/>
              <a:t>True Negative (TN), </a:t>
            </a:r>
            <a:endParaRPr lang="en-US" b="1"/>
          </a:p>
          <a:p>
            <a:r>
              <a:rPr lang="en-US" b="1"/>
              <a:t>False Positive (FP), </a:t>
            </a:r>
            <a:endParaRPr lang="en-US" b="1"/>
          </a:p>
          <a:p>
            <a:r>
              <a:rPr lang="en-US" b="1"/>
              <a:t>False Negative (FN)</a:t>
            </a:r>
            <a:r>
              <a:rPr lang="en-US"/>
              <a:t>.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Contoh Kasus 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Binary Classification Problem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0035" y="2552065"/>
            <a:ext cx="94735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True positives</a:t>
            </a:r>
            <a:r>
              <a:rPr lang="en-US"/>
              <a:t>: model memprediksikan pasien hamil dan kenyataanya memang pasien hamil</a:t>
            </a:r>
            <a:endParaRPr lang="en-US"/>
          </a:p>
          <a:p>
            <a:endParaRPr lang="en-US"/>
          </a:p>
          <a:p>
            <a:r>
              <a:rPr lang="en-US" b="1"/>
              <a:t>False positives</a:t>
            </a:r>
            <a:r>
              <a:rPr lang="en-US"/>
              <a:t>: model memprediksikan pasien hamil dan kenyataanya pasien tidak hamil</a:t>
            </a:r>
            <a:endParaRPr lang="en-US"/>
          </a:p>
          <a:p>
            <a:endParaRPr lang="en-US"/>
          </a:p>
          <a:p>
            <a:r>
              <a:rPr lang="en-US" b="1"/>
              <a:t>True negatives</a:t>
            </a:r>
            <a:r>
              <a:rPr lang="en-US"/>
              <a:t>: model memprediksikan pasien tidak hamil dan kenyataanya pasien tidak hamil</a:t>
            </a:r>
            <a:endParaRPr lang="en-US"/>
          </a:p>
          <a:p>
            <a:endParaRPr lang="en-US"/>
          </a:p>
          <a:p>
            <a:r>
              <a:rPr lang="en-US" b="1"/>
              <a:t>False negatives</a:t>
            </a:r>
            <a:r>
              <a:rPr lang="en-US"/>
              <a:t>: model memprediksikan pasien tidak hamil dan kenyataanya pasien hamil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x7P7gqjo8k2_bj2rTQWAfg.jpeg1_x7P7gqjo8k2_bj2rTQWAf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3281680" y="283845"/>
            <a:ext cx="5852795" cy="5843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90" y="1045845"/>
            <a:ext cx="10578465" cy="3762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90" y="1045845"/>
            <a:ext cx="10578465" cy="3762375"/>
          </a:xfrm>
          <a:prstGeom prst="rect">
            <a:avLst/>
          </a:prstGeom>
        </p:spPr>
      </p:pic>
      <p:sp>
        <p:nvSpPr>
          <p:cNvPr id="3" name="Flowchart: Terminator 2"/>
          <p:cNvSpPr/>
          <p:nvPr/>
        </p:nvSpPr>
        <p:spPr>
          <a:xfrm rot="1140000">
            <a:off x="4606290" y="2709545"/>
            <a:ext cx="5272405" cy="1348105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847975" y="5042535"/>
            <a:ext cx="6823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Model yang baik :</a:t>
            </a:r>
            <a:endParaRPr lang="en-US"/>
          </a:p>
          <a:p>
            <a:r>
              <a:rPr lang="en-US"/>
              <a:t>- Nilai True Positif / True Negative lebih tinggi dibandingkan lainya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nfusion_Matrix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799840" y="1472565"/>
            <a:ext cx="5871845" cy="356933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Flowchart: Terminator 2"/>
          <p:cNvSpPr/>
          <p:nvPr/>
        </p:nvSpPr>
        <p:spPr>
          <a:xfrm rot="1140000">
            <a:off x="5693410" y="3321050"/>
            <a:ext cx="3100070" cy="706120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847975" y="5042535"/>
            <a:ext cx="6823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Model yang baik :</a:t>
            </a:r>
            <a:endParaRPr lang="en-US"/>
          </a:p>
          <a:p>
            <a:r>
              <a:rPr lang="en-US"/>
              <a:t>- Nilai True Positif / True Negative lebih tinggi dibandingkan lainya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:\Users\yunus\Desktop\1_fSCGe8eDj9o6XcHD5JMiSw.png1_fSCGe8eDj9o6XcHD5JMiSw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4678045" y="1472565"/>
            <a:ext cx="4115435" cy="356933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Flowchart: Terminator 2"/>
          <p:cNvSpPr/>
          <p:nvPr/>
        </p:nvSpPr>
        <p:spPr>
          <a:xfrm>
            <a:off x="4931410" y="2063750"/>
            <a:ext cx="3100070" cy="706120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82720" y="5404485"/>
            <a:ext cx="5183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contoh confusion matrix yang dihasilkan oleh dataset yang tidak seimbang (imbalance class)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:\Users\yunus\Desktop\0.png0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3059430" y="365125"/>
            <a:ext cx="8534400" cy="655002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Precission &amp; Recall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Precission &amp; Recall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42390" y="1479550"/>
            <a:ext cx="4507865" cy="1628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" y="3108325"/>
            <a:ext cx="6659880" cy="17138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High Recall, Low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1_NDxe5E6PvlMF4H77nwYS3g"/>
          <p:cNvPicPr>
            <a:picLocks noChangeAspect="1"/>
          </p:cNvPicPr>
          <p:nvPr>
            <p:ph sz="quarter" idx="13"/>
          </p:nvPr>
        </p:nvPicPr>
        <p:blipFill>
          <a:blip r:embed="rId2"/>
          <a:srcRect l="26595" r="30009"/>
          <a:stretch>
            <a:fillRect/>
          </a:stretch>
        </p:blipFill>
        <p:spPr>
          <a:xfrm>
            <a:off x="7538720" y="1120775"/>
            <a:ext cx="4600575" cy="41529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8960" y="1920875"/>
            <a:ext cx="7045325" cy="292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rgbClr val="00B050"/>
                </a:solidFill>
              </a:rPr>
              <a:t>Ini berarti sebagian besar data positif dikenali dengan baik (FN rendah) tetapi ada banyak False Positive (FP tinggi).</a:t>
            </a:r>
            <a:endParaRPr lang="en-US"/>
          </a:p>
          <a:p>
            <a:endParaRPr lang="en-US"/>
          </a:p>
          <a:p>
            <a:r>
              <a:rPr lang="en-US"/>
              <a:t>Contoh kasus : </a:t>
            </a:r>
            <a:endParaRPr lang="en-US"/>
          </a:p>
          <a:p>
            <a:r>
              <a:rPr lang="en-US"/>
              <a:t>Model untuk klasifikasi kucing dan bukan kucing pada sebuah gambar.</a:t>
            </a:r>
            <a:endParaRPr lang="en-US"/>
          </a:p>
          <a:p>
            <a:endParaRPr lang="en-US"/>
          </a:p>
          <a:p>
            <a:r>
              <a:rPr lang="en-US" i="1"/>
              <a:t>Model dapat mengklasifikasikan banyak gambar kucing sebagai kucing tetapi banyak juga mengklasifikasikan ojek lain seperti kuda, kelinci, ayam dan lainya sebagai kucing</a:t>
            </a:r>
            <a:r>
              <a:rPr lang="en-US"/>
              <a:t>.</a:t>
            </a:r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High Recall, Low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 descr="EBav06xUIAI2CwC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84040" y="1950720"/>
            <a:ext cx="3959225" cy="377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Low Recall, High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C:\Users\yunus\Desktop\1_cdxqwm8kKSSHfA9PcfLHiQ.png1_cdxqwm8kKSSHfA9PcfLHiQ"/>
          <p:cNvPicPr>
            <a:picLocks noChangeAspect="1"/>
          </p:cNvPicPr>
          <p:nvPr>
            <p:ph sz="quarter" idx="13"/>
          </p:nvPr>
        </p:nvPicPr>
        <p:blipFill>
          <a:blip r:embed="rId2"/>
          <a:srcRect l="26501" r="28986"/>
          <a:stretch>
            <a:fillRect/>
          </a:stretch>
        </p:blipFill>
        <p:spPr>
          <a:xfrm>
            <a:off x="7614285" y="1546225"/>
            <a:ext cx="4410075" cy="42392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8960" y="1920875"/>
            <a:ext cx="70453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rgbClr val="00B050"/>
                </a:solidFill>
              </a:rPr>
              <a:t>Model dapat mengklasifikasikan lebih sedikit data bernilai positif (FN tinggi) tetapi model mengklasifikasikan data positif benar-benar bernilai positif (FP rendah)</a:t>
            </a:r>
            <a:endParaRPr lang="en-US" sz="2000">
              <a:solidFill>
                <a:srgbClr val="00B050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Contoh kasus : Model untuk klasifikasi kucing dan bukan kucing pada sebuah gambar.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 i="1">
                <a:solidFill>
                  <a:schemeClr val="tx1"/>
                </a:solidFill>
              </a:rPr>
              <a:t>Model dapat mengklasifikasikan hampir semua gambar kucing sebagai kucing.</a:t>
            </a:r>
            <a:endParaRPr lang="en-US" sz="2000" i="1">
              <a:solidFill>
                <a:schemeClr val="tx1"/>
              </a:solidFill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Low Recall, High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930275"/>
            <a:ext cx="3505200" cy="5400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adalah suatu bidang studi yang memberikan komputer kemampuan untuk belajar tanpa harus di program secara explisit. </a:t>
            </a:r>
            <a:endParaRPr lang="en-US" altLang="zh-CN" sz="2000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547370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1_TiORvHgrJPme_lEiX3olV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255385" y="478790"/>
            <a:ext cx="5717540" cy="5899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775065" y="63785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4" action="ppaction://hlinkfile"/>
              </a:rPr>
              <a:t>source</a:t>
            </a:r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yang baik?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455" y="2585085"/>
            <a:ext cx="556069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Precision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Recall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yang baik?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455" y="2585085"/>
            <a:ext cx="556069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Precision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Recall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Accuracy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06060" y="3137535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Sesi Diskusi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050d8d75c3a9b5ed52cca29556a1df7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174365" y="1741170"/>
            <a:ext cx="5842000" cy="381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4635" y="2127249"/>
            <a:ext cx="6091225" cy="14675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Thank you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mtClean="0"/>
              <a:t>PART 1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71170" y="2236470"/>
            <a:ext cx="42652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Siri, </a:t>
            </a:r>
            <a:endParaRPr lang="en-US" b="1"/>
          </a:p>
          <a:p>
            <a:r>
              <a:rPr lang="en-US" b="1"/>
              <a:t>- Alexa, </a:t>
            </a:r>
            <a:endParaRPr lang="en-US" b="1"/>
          </a:p>
          <a:p>
            <a:r>
              <a:rPr lang="en-US" b="1"/>
              <a:t>- Google Now </a:t>
            </a:r>
            <a:endParaRPr lang="en-US"/>
          </a:p>
          <a:p>
            <a:endParaRPr lang="en-US"/>
          </a:p>
          <a:p>
            <a:r>
              <a:rPr lang="en-US"/>
              <a:t>kemampuan :</a:t>
            </a:r>
            <a:endParaRPr lang="en-US"/>
          </a:p>
          <a:p>
            <a:r>
              <a:rPr lang="en-US"/>
              <a:t>- memberikan informasi info kemacetan, </a:t>
            </a:r>
            <a:endParaRPr lang="en-US"/>
          </a:p>
          <a:p>
            <a:r>
              <a:rPr lang="en-US"/>
              <a:t>- menjadwalkan perksa ke dokter, </a:t>
            </a:r>
            <a:endParaRPr lang="en-US"/>
          </a:p>
          <a:p>
            <a:r>
              <a:rPr lang="en-US"/>
              <a:t>- mengontrol perangkat rumah seperti lampu, TV, dan alarm </a:t>
            </a:r>
            <a:endParaRPr lang="en-US"/>
          </a:p>
          <a:p>
            <a:r>
              <a:rPr lang="en-US"/>
              <a:t>- dan lain sebagainya.</a:t>
            </a:r>
            <a:endParaRPr lang="en-US"/>
          </a:p>
        </p:txBody>
      </p:sp>
      <p:pic>
        <p:nvPicPr>
          <p:cNvPr id="9" name="Alexa- Amazon's high-tech assistant">
            <a:hlinkClick r:id="" action="ppaction://media"/>
          </p:cNvPr>
          <p:cNvPicPr>
            <a:picLocks noChangeAspect="1"/>
          </p:cNvPicPr>
          <p:nvPr>
            <p:ph sz="quarter" idx="13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04435" y="1750060"/>
            <a:ext cx="6815455" cy="38341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Suara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Action</a:t>
            </a:r>
            <a:endParaRPr lang="en-US"/>
          </a:p>
        </p:txBody>
      </p:sp>
      <p:pic>
        <p:nvPicPr>
          <p:cNvPr id="10" name="Content Placeholder 9" descr="370406-200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87805" y="3577590"/>
            <a:ext cx="2158365" cy="21583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Suara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Action</a:t>
            </a:r>
            <a:endParaRPr lang="en-US"/>
          </a:p>
        </p:txBody>
      </p:sp>
      <p:pic>
        <p:nvPicPr>
          <p:cNvPr id="10" name="Content Placeholder 9" descr="370406-200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87805" y="3577590"/>
            <a:ext cx="2158365" cy="21583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278630" y="2346960"/>
            <a:ext cx="3606165" cy="3521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03545" y="5346065"/>
            <a:ext cx="118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0000"/>
                </a:solidFill>
              </a:rPr>
              <a:t>???</a:t>
            </a:r>
            <a:endParaRPr lang="en-US" sz="28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0"/>
  <p:tag name="KSO_WM_TEMPLATE_THUMBS_INDEX" val="1、4、7、8、9、10、11、12、13、14、15"/>
</p:tagLst>
</file>

<file path=ppt/tags/tag18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1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Product Launch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50_1*b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5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50_1*b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Reporter name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8.xml><?xml version="1.0" encoding="utf-8"?>
<p:tagLst xmlns:p="http://schemas.openxmlformats.org/presentationml/2006/main">
  <p:tag name="KSO_WM_SLIDE_ID" val="custom2020265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0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89.xml><?xml version="1.0" encoding="utf-8"?>
<p:tagLst xmlns:p="http://schemas.openxmlformats.org/presentationml/2006/main">
  <p:tag name="KSO_WM_UNIT_ISCONTENTSTITLE" val="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50_2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ONTENTS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50_2*i*1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50_2*l_h_i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50_2*l_h_i*1_1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50_2*l_h_a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ID" val="custom2020265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50"/>
  <p:tag name="KSO_WM_SLIDE_LAYOUT" val="a_l"/>
  <p:tag name="KSO_WM_SLIDE_LAYOUT_CNT" val="1_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07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0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09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1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15.xml><?xml version="1.0" encoding="utf-8"?>
<p:tagLst xmlns:p="http://schemas.openxmlformats.org/presentationml/2006/main">
  <p:tag name="KSO_WM_MEDIACOVER_FLAG" val="1"/>
  <p:tag name="KSO_WM_UNIT_MEDIACOVER_ICONSTATE" val="1"/>
</p:tagLst>
</file>

<file path=ppt/tags/tag21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19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6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3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33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34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3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39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4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3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4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4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7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4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4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1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5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54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55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56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5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2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6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69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71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7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9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86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88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8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348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349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4"/>
  <p:tag name="KSO_WM_UNIT_TYPE" val="a"/>
  <p:tag name="KSO_WM_UNIT_INDEX" val="1"/>
  <p:tag name="KSO_WM_UNIT_PRESET_TEXT" val="Thank you 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b"/>
  <p:tag name="KSO_WM_UNIT_INDEX" val="2"/>
  <p:tag name="KSO_WM_UNIT_PRESET_TEXT" val="Reporter name"/>
</p:tagLst>
</file>

<file path=ppt/tags/tag352.xml><?xml version="1.0" encoding="utf-8"?>
<p:tagLst xmlns:p="http://schemas.openxmlformats.org/presentationml/2006/main">
  <p:tag name="KSO_WM_SLIDE_ID" val="custom20202650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50"/>
  <p:tag name="KSO_WM_SLIDE_TYPE" val="endPage"/>
  <p:tag name="KSO_WM_SLIDE_SUBTYPE" val="pureTxt"/>
  <p:tag name="KSO_WM_SLIDE_LAYOUT" val="a_b"/>
  <p:tag name="KSO_WM_SLIDE_LAYOUT_CNT" val="1_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rgbClr val="000000"/>
      </a:dk1>
      <a:lt1>
        <a:srgbClr val="FFFFFF"/>
      </a:lt1>
      <a:dk2>
        <a:srgbClr val="B4C1BA"/>
      </a:dk2>
      <a:lt2>
        <a:srgbClr val="FFFFFF"/>
      </a:lt2>
      <a:accent1>
        <a:srgbClr val="41545A"/>
      </a:accent1>
      <a:accent2>
        <a:srgbClr val="5C7C7C"/>
      </a:accent2>
      <a:accent3>
        <a:srgbClr val="719A97"/>
      </a:accent3>
      <a:accent4>
        <a:srgbClr val="82B2AE"/>
      </a:accent4>
      <a:accent5>
        <a:srgbClr val="91C8C2"/>
      </a:accent5>
      <a:accent6>
        <a:srgbClr val="A0DDD5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6505</Words>
  <Application>WPS Presentation</Application>
  <PresentationFormat>宽屏</PresentationFormat>
  <Paragraphs>397</Paragraphs>
  <Slides>64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8" baseType="lpstr">
      <vt:lpstr>Arial</vt:lpstr>
      <vt:lpstr>SimSun</vt:lpstr>
      <vt:lpstr>Wingdings</vt:lpstr>
      <vt:lpstr>Microsoft YaHei</vt:lpstr>
      <vt:lpstr>汉仪旗黑-85S</vt:lpstr>
      <vt:lpstr>Segoe UI</vt:lpstr>
      <vt:lpstr>Arial Unicode MS</vt:lpstr>
      <vt:lpstr>等线</vt:lpstr>
      <vt:lpstr>Microsoft YaHei UI</vt:lpstr>
      <vt:lpstr>Yu Gothic Medium</vt:lpstr>
      <vt:lpstr>MingLiU_HKSCS-ExtB</vt:lpstr>
      <vt:lpstr>MingLiU-ExtB</vt:lpstr>
      <vt:lpstr>Microsoft JhengHei Light</vt:lpstr>
      <vt:lpstr>Microsoft JhengHei UI Light</vt:lpstr>
      <vt:lpstr>Malgun Gothic</vt:lpstr>
      <vt:lpstr>Yu Gothic Light</vt:lpstr>
      <vt:lpstr>SimSun-ExtB</vt:lpstr>
      <vt:lpstr>Bahnschrift Light Condensed</vt:lpstr>
      <vt:lpstr>Bahnschrift SemiCondensed</vt:lpstr>
      <vt:lpstr>Comic Sans MS</vt:lpstr>
      <vt:lpstr>Candara</vt:lpstr>
      <vt:lpstr>Candara Light</vt:lpstr>
      <vt:lpstr>Office 主题​​</vt:lpstr>
      <vt:lpstr>Equation.KSEE3</vt:lpstr>
      <vt:lpstr>Product Launch</vt:lpstr>
      <vt:lpstr>PowerPoint 演示文稿</vt:lpstr>
      <vt:lpstr>Enter title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Click here to add the title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Learning pada Komputer</vt:lpstr>
      <vt:lpstr>PowerPoint 演示文稿</vt:lpstr>
      <vt:lpstr>PowerPoint 演示文稿</vt:lpstr>
      <vt:lpstr>PowerPoint 演示文稿</vt:lpstr>
      <vt:lpstr>Pengenalan Machine Learning</vt:lpstr>
      <vt:lpstr>Dataset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Supervised vs Unsupervised vs Reinforce Learning</vt:lpstr>
      <vt:lpstr>Supervised vs Unsupervised vs Reinforce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Machine Learning Evaluation</vt:lpstr>
      <vt:lpstr>PowerPoint 演示文稿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google1592694728</cp:lastModifiedBy>
  <cp:revision>45</cp:revision>
  <dcterms:created xsi:type="dcterms:W3CDTF">2019-08-29T08:14:00Z</dcterms:created>
  <dcterms:modified xsi:type="dcterms:W3CDTF">2020-06-21T05:25:56Z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